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58" r:id="rId4"/>
    <p:sldId id="259" r:id="rId5"/>
    <p:sldId id="265" r:id="rId6"/>
    <p:sldId id="261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CBA7E-57C8-4B9B-BFC8-B8897B08ECFF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6410-B0DC-4CB0-BF6B-BA806671E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8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6410-B0DC-4CB0-BF6B-BA806671E93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66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6410-B0DC-4CB0-BF6B-BA806671E93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66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6410-B0DC-4CB0-BF6B-BA806671E93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66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6410-B0DC-4CB0-BF6B-BA806671E93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6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78F0F-2C42-4AC2-9355-7377B53DF34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D5EA-DC8E-48B1-8A49-FC3C2BE71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214422"/>
            <a:ext cx="6858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Arial" pitchFamily="34" charset="0"/>
              </a:rPr>
              <a:t>Оформление предметно-развивающей среды в ДОУ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4429132"/>
            <a:ext cx="4042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Выполнила: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Муллина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. Л. И.</a:t>
            </a:r>
            <a:endParaRPr lang="ru-RU" sz="2800" dirty="0"/>
          </a:p>
        </p:txBody>
      </p:sp>
      <p:pic>
        <p:nvPicPr>
          <p:cNvPr id="1028" name="Picture 4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9512" y="548680"/>
            <a:ext cx="87849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предметно-развивающей среды  полифункционального кабинета педагога-психолога  </a:t>
            </a:r>
            <a:endParaRPr lang="ru-RU" sz="4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869161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         Выполнила: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Пономаренко Екатерина Михайловна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педагог-психолог МБДОУ № 32 «Лесная сказка»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39063" y="674694"/>
            <a:ext cx="2754306" cy="367240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79512" y="1886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Игровые комплекты психолога «Приоритет». Для коррекции и развития познавательной сферы 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Игровой набор </a:t>
            </a:r>
            <a:r>
              <a:rPr lang="ru-RU" sz="2400" dirty="0" err="1" smtClean="0">
                <a:solidFill>
                  <a:srgbClr val="FFFF00"/>
                </a:solidFill>
              </a:rPr>
              <a:t>Монтессори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3376" y="3068960"/>
            <a:ext cx="2632792" cy="3510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18864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Зона игровой терапии: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9282" y="809328"/>
            <a:ext cx="4449030" cy="5932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4271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37707" y="1942858"/>
            <a:ext cx="8176992" cy="3960440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53695" algn="l"/>
              </a:tabLst>
            </a:pPr>
            <a:r>
              <a:rPr lang="ru-RU" sz="6600" b="1" spc="40" dirty="0">
                <a:solidFill>
                  <a:srgbClr val="000000"/>
                </a:solidFill>
                <a:latin typeface="Times New Roman"/>
                <a:ea typeface="Times New Roman"/>
              </a:rPr>
              <a:t>Игровое пространство</a:t>
            </a:r>
            <a:r>
              <a:rPr lang="ru-RU" sz="6600" spc="40" dirty="0">
                <a:solidFill>
                  <a:srgbClr val="000000"/>
                </a:solidFill>
                <a:latin typeface="Times New Roman"/>
                <a:ea typeface="Times New Roman"/>
              </a:rPr>
              <a:t> включает: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40" dirty="0">
                <a:solidFill>
                  <a:srgbClr val="000000"/>
                </a:solidFill>
                <a:latin typeface="Times New Roman"/>
                <a:ea typeface="Times New Roman"/>
              </a:rPr>
              <a:t>набор мозаик из пластмассы;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пазлы</a:t>
            </a:r>
            <a:r>
              <a:rPr lang="ru-RU" sz="6600" spc="2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45" dirty="0">
                <a:solidFill>
                  <a:srgbClr val="000000"/>
                </a:solidFill>
                <a:latin typeface="Times New Roman"/>
                <a:ea typeface="Times New Roman"/>
              </a:rPr>
              <a:t>пирамиды, матрешки;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35" dirty="0">
                <a:solidFill>
                  <a:srgbClr val="000000"/>
                </a:solidFill>
                <a:latin typeface="Times New Roman"/>
                <a:ea typeface="Times New Roman"/>
              </a:rPr>
              <a:t>конструктор (типа «</a:t>
            </a:r>
            <a:r>
              <a:rPr lang="ru-RU" sz="6600" spc="35" dirty="0" err="1">
                <a:solidFill>
                  <a:srgbClr val="000000"/>
                </a:solidFill>
                <a:latin typeface="Times New Roman"/>
                <a:ea typeface="Times New Roman"/>
              </a:rPr>
              <a:t>Лего</a:t>
            </a:r>
            <a:r>
              <a:rPr lang="ru-RU" sz="6600" spc="35" dirty="0">
                <a:solidFill>
                  <a:srgbClr val="000000"/>
                </a:solidFill>
                <a:latin typeface="Times New Roman"/>
                <a:ea typeface="Times New Roman"/>
              </a:rPr>
              <a:t>»);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30" dirty="0">
                <a:solidFill>
                  <a:srgbClr val="000000"/>
                </a:solidFill>
                <a:latin typeface="Times New Roman"/>
                <a:ea typeface="Times New Roman"/>
              </a:rPr>
              <a:t>сюжетные кубики;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30" dirty="0">
                <a:solidFill>
                  <a:srgbClr val="000000"/>
                </a:solidFill>
                <a:latin typeface="Times New Roman"/>
                <a:ea typeface="Times New Roman"/>
              </a:rPr>
              <a:t>небольшой набор строительного материала;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30" dirty="0">
                <a:solidFill>
                  <a:srgbClr val="000000"/>
                </a:solidFill>
                <a:latin typeface="Times New Roman"/>
                <a:ea typeface="Times New Roman"/>
              </a:rPr>
              <a:t>куб форм (с прорезями);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30" dirty="0">
                <a:solidFill>
                  <a:srgbClr val="000000"/>
                </a:solidFill>
                <a:latin typeface="Times New Roman"/>
                <a:ea typeface="Times New Roman"/>
              </a:rPr>
              <a:t>различные головоломки;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30" dirty="0">
                <a:solidFill>
                  <a:srgbClr val="000000"/>
                </a:solidFill>
                <a:latin typeface="Times New Roman"/>
                <a:ea typeface="Times New Roman"/>
              </a:rPr>
              <a:t>«Умные шнуровки»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30" dirty="0">
                <a:solidFill>
                  <a:srgbClr val="000000"/>
                </a:solidFill>
                <a:latin typeface="Times New Roman"/>
                <a:ea typeface="Times New Roman"/>
              </a:rPr>
              <a:t>Зеркало 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  <a:tabLst>
                <a:tab pos="344170" algn="l"/>
              </a:tabLst>
            </a:pPr>
            <a:r>
              <a:rPr lang="ru-RU" sz="6600" spc="5" dirty="0">
                <a:solidFill>
                  <a:srgbClr val="000000"/>
                </a:solidFill>
                <a:latin typeface="Times New Roman"/>
                <a:ea typeface="Times New Roman"/>
              </a:rPr>
              <a:t>тематические игры «Азбука настроений», </a:t>
            </a:r>
            <a:r>
              <a:rPr lang="ru-RU" sz="6600" spc="40" dirty="0">
                <a:solidFill>
                  <a:srgbClr val="000000"/>
                </a:solidFill>
                <a:latin typeface="Times New Roman"/>
                <a:ea typeface="Times New Roman"/>
              </a:rPr>
              <a:t>«Волшебное путешествие»,  «Четвертый — лиш­</a:t>
            </a:r>
            <a:r>
              <a:rPr lang="ru-RU" sz="6600" spc="35" dirty="0">
                <a:solidFill>
                  <a:srgbClr val="000000"/>
                </a:solidFill>
                <a:latin typeface="Times New Roman"/>
                <a:ea typeface="Times New Roman"/>
              </a:rPr>
              <a:t>ний», и т. д.;</a:t>
            </a:r>
            <a:endParaRPr lang="ru-RU" sz="6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70510" algn="l"/>
                <a:tab pos="1697990" algn="l"/>
              </a:tabLst>
            </a:pPr>
            <a:r>
              <a:rPr lang="ru-RU" sz="6600" spc="-30" dirty="0">
                <a:solidFill>
                  <a:srgbClr val="000000"/>
                </a:solidFill>
                <a:latin typeface="Times New Roman"/>
                <a:ea typeface="Times New Roman"/>
              </a:rPr>
              <a:t>12)</a:t>
            </a:r>
            <a:r>
              <a:rPr lang="ru-RU" sz="66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6600" spc="15" dirty="0">
                <a:solidFill>
                  <a:srgbClr val="000000"/>
                </a:solidFill>
                <a:latin typeface="Times New Roman"/>
                <a:ea typeface="Times New Roman"/>
              </a:rPr>
              <a:t>игрушки-сюрпризы с включением движения, </a:t>
            </a:r>
            <a:r>
              <a:rPr lang="ru-RU" sz="6600" spc="25" dirty="0">
                <a:solidFill>
                  <a:srgbClr val="000000"/>
                </a:solidFill>
                <a:latin typeface="Times New Roman"/>
                <a:ea typeface="Times New Roman"/>
              </a:rPr>
              <a:t>цвета и звука;</a:t>
            </a:r>
            <a:r>
              <a:rPr lang="ru-RU" sz="66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ru-RU" sz="6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70510" algn="l"/>
                <a:tab pos="1697990" algn="l"/>
              </a:tabLst>
            </a:pPr>
            <a:r>
              <a:rPr lang="ru-RU" sz="6600" spc="-40" dirty="0">
                <a:solidFill>
                  <a:srgbClr val="000000"/>
                </a:solidFill>
                <a:latin typeface="Times New Roman"/>
                <a:ea typeface="Times New Roman"/>
              </a:rPr>
              <a:t>13)</a:t>
            </a:r>
            <a:r>
              <a:rPr lang="ru-RU" sz="66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6600" spc="30" dirty="0">
                <a:solidFill>
                  <a:srgbClr val="000000"/>
                </a:solidFill>
                <a:latin typeface="Times New Roman"/>
                <a:ea typeface="Times New Roman"/>
              </a:rPr>
              <a:t>наборы маленьких игрушек (типа «Киндер-</a:t>
            </a:r>
            <a:r>
              <a:rPr lang="ru-RU" sz="6600" spc="20" dirty="0">
                <a:solidFill>
                  <a:srgbClr val="000000"/>
                </a:solidFill>
                <a:latin typeface="Times New Roman"/>
                <a:ea typeface="Times New Roman"/>
              </a:rPr>
              <a:t>сюрприз»):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600" spc="10" dirty="0">
                <a:solidFill>
                  <a:srgbClr val="000000"/>
                </a:solidFill>
                <a:latin typeface="Times New Roman"/>
                <a:ea typeface="Times New Roman"/>
              </a:rPr>
              <a:t>деревья;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600" spc="35" dirty="0">
                <a:solidFill>
                  <a:srgbClr val="000000"/>
                </a:solidFill>
                <a:latin typeface="Times New Roman"/>
                <a:ea typeface="Times New Roman"/>
              </a:rPr>
              <a:t>здания, дома;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600" dirty="0">
                <a:solidFill>
                  <a:srgbClr val="000000"/>
                </a:solidFill>
                <a:latin typeface="Times New Roman"/>
                <a:ea typeface="Times New Roman"/>
              </a:rPr>
              <a:t>мебель;</a:t>
            </a:r>
            <a:endParaRPr lang="ru-RU" sz="6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600" spc="35" dirty="0">
                <a:solidFill>
                  <a:srgbClr val="000000"/>
                </a:solidFill>
                <a:latin typeface="Times New Roman"/>
                <a:ea typeface="Times New Roman"/>
              </a:rPr>
              <a:t>машинки;</a:t>
            </a:r>
            <a:endParaRPr lang="ru-RU" sz="6000" dirty="0">
              <a:latin typeface="Times New Roman"/>
              <a:ea typeface="Times New Roman"/>
            </a:endParaRPr>
          </a:p>
          <a:p>
            <a:pPr algn="ctr" rtl="0"/>
            <a:r>
              <a:rPr lang="ru-RU" sz="6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Times New Roman"/>
                <a:cs typeface="Times New Roman"/>
              </a:rPr>
              <a:t> </a:t>
            </a:r>
            <a:endParaRPr lang="ru-RU" sz="6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611560" y="260649"/>
            <a:ext cx="2232248" cy="18722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4271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37707" y="1942858"/>
            <a:ext cx="8176992" cy="3960440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</a:bodyPr>
          <a:lstStyle/>
          <a:p>
            <a:pPr algn="just">
              <a:spcAft>
                <a:spcPts val="0"/>
              </a:spcAft>
              <a:tabLst>
                <a:tab pos="1866900" algn="l"/>
              </a:tabLst>
            </a:pPr>
            <a:endParaRPr lang="ru-RU" sz="6000" dirty="0">
              <a:latin typeface="Times New Roman"/>
              <a:ea typeface="Times New Roman"/>
            </a:endParaRPr>
          </a:p>
          <a:p>
            <a:pPr marL="800100" lvl="1" indent="-342900" algn="just">
              <a:buFont typeface="Arial"/>
              <a:buChar char="*"/>
              <a:tabLst>
                <a:tab pos="365760" algn="l"/>
              </a:tabLst>
            </a:pPr>
            <a:r>
              <a:rPr lang="ru-RU" sz="6600" dirty="0">
                <a:latin typeface="Times New Roman"/>
                <a:ea typeface="Times New Roman"/>
              </a:rPr>
              <a:t> </a:t>
            </a:r>
            <a:r>
              <a:rPr lang="ru-RU" sz="6600" b="1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6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посуда;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3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дикие животные;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3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домашние животные;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2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древние животные (динозавры);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3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солдатики;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3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самолеты, вертолеты, лодки;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3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драгоценности, клады;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2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пупсы, люди;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2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фантастические персонажи;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3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оружие, бытовые приборы;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*"/>
              <a:tabLst>
                <a:tab pos="365760" algn="l"/>
              </a:tabLst>
            </a:pPr>
            <a:r>
              <a:rPr lang="ru-RU" sz="6000" spc="2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семья людей;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460375" algn="l"/>
              </a:tabLst>
            </a:pPr>
            <a:r>
              <a:rPr lang="ru-RU" sz="6000" spc="3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14)разнообразный художественный материал: </a:t>
            </a:r>
            <a:r>
              <a:rPr lang="ru-RU" sz="6000" spc="4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пластилин, краски, фломастеры, карандаши)</a:t>
            </a:r>
            <a:endParaRPr lang="ru-RU" sz="5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6000" spc="3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15)сундучок с пуговицами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6000" spc="3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16)волшебные мешочки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Times New Roman"/>
              <a:buAutoNum type="arabicParenR" startAt="17"/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6000" spc="3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счетные палочки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Times New Roman"/>
              <a:buAutoNum type="arabicParenR" startAt="17"/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6000" spc="3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сюжетные картинки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Times New Roman"/>
              <a:buAutoNum type="arabicParenR" startAt="17"/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6000" spc="3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домино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53695" algn="l"/>
              </a:tabLst>
            </a:pPr>
            <a:endParaRPr lang="ru-RU" sz="6000" dirty="0">
              <a:latin typeface="Times New Roman"/>
              <a:ea typeface="Times New Roman"/>
            </a:endParaRPr>
          </a:p>
          <a:p>
            <a:pPr algn="ctr" rtl="0"/>
            <a:r>
              <a:rPr lang="ru-RU" sz="6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Times New Roman"/>
                <a:cs typeface="Times New Roman"/>
              </a:rPr>
              <a:t> </a:t>
            </a:r>
            <a:endParaRPr lang="ru-RU" sz="6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611560" y="260649"/>
            <a:ext cx="2232248" cy="18722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4271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37707" y="1942858"/>
            <a:ext cx="8176992" cy="3960440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</a:bodyPr>
          <a:lstStyle/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Литература: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1.	</a:t>
            </a:r>
            <a:r>
              <a:rPr lang="ru-RU" sz="5400" dirty="0" err="1">
                <a:latin typeface="Times New Roman"/>
                <a:ea typeface="Times New Roman"/>
              </a:rPr>
              <a:t>Е.Синякина</a:t>
            </a:r>
            <a:r>
              <a:rPr lang="ru-RU" sz="5400" dirty="0">
                <a:latin typeface="Times New Roman"/>
                <a:ea typeface="Times New Roman"/>
              </a:rPr>
              <a:t>, </a:t>
            </a:r>
            <a:r>
              <a:rPr lang="ru-RU" sz="5400" dirty="0" err="1">
                <a:latin typeface="Times New Roman"/>
                <a:ea typeface="Times New Roman"/>
              </a:rPr>
              <a:t>С.Синякина</a:t>
            </a:r>
            <a:r>
              <a:rPr lang="ru-RU" sz="5400" dirty="0">
                <a:latin typeface="Times New Roman"/>
                <a:ea typeface="Times New Roman"/>
              </a:rPr>
              <a:t>. «Что должен знать ребенок 3-4 лет»: М.2010.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2.	</a:t>
            </a:r>
            <a:r>
              <a:rPr lang="ru-RU" sz="5400" dirty="0" err="1">
                <a:latin typeface="Times New Roman"/>
                <a:ea typeface="Times New Roman"/>
              </a:rPr>
              <a:t>Е.Синякина</a:t>
            </a:r>
            <a:r>
              <a:rPr lang="ru-RU" sz="5400" dirty="0">
                <a:latin typeface="Times New Roman"/>
                <a:ea typeface="Times New Roman"/>
              </a:rPr>
              <a:t>, </a:t>
            </a:r>
            <a:r>
              <a:rPr lang="ru-RU" sz="5400" dirty="0" err="1">
                <a:latin typeface="Times New Roman"/>
                <a:ea typeface="Times New Roman"/>
              </a:rPr>
              <a:t>С.Синякина</a:t>
            </a:r>
            <a:r>
              <a:rPr lang="ru-RU" sz="5400" dirty="0">
                <a:latin typeface="Times New Roman"/>
                <a:ea typeface="Times New Roman"/>
              </a:rPr>
              <a:t>. «Что должен знать ребенок 4-5 лет»: М.2010.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3.	</a:t>
            </a:r>
            <a:r>
              <a:rPr lang="ru-RU" sz="5400" dirty="0" err="1">
                <a:latin typeface="Times New Roman"/>
                <a:ea typeface="Times New Roman"/>
              </a:rPr>
              <a:t>Л.Маврина</a:t>
            </a:r>
            <a:r>
              <a:rPr lang="ru-RU" sz="5400" dirty="0">
                <a:latin typeface="Times New Roman"/>
                <a:ea typeface="Times New Roman"/>
              </a:rPr>
              <a:t>, </a:t>
            </a:r>
            <a:r>
              <a:rPr lang="ru-RU" sz="5400" dirty="0" err="1">
                <a:latin typeface="Times New Roman"/>
                <a:ea typeface="Times New Roman"/>
              </a:rPr>
              <a:t>Ю.Васильева</a:t>
            </a:r>
            <a:r>
              <a:rPr lang="ru-RU" sz="5400" dirty="0">
                <a:latin typeface="Times New Roman"/>
                <a:ea typeface="Times New Roman"/>
              </a:rPr>
              <a:t>. «Тесты. Память, логика, внимание»: М.2010.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4.	</a:t>
            </a:r>
            <a:r>
              <a:rPr lang="ru-RU" sz="5400" dirty="0" err="1">
                <a:latin typeface="Times New Roman"/>
                <a:ea typeface="Times New Roman"/>
              </a:rPr>
              <a:t>М.Г.Борисенко</a:t>
            </a:r>
            <a:r>
              <a:rPr lang="ru-RU" sz="5400" dirty="0">
                <a:latin typeface="Times New Roman"/>
                <a:ea typeface="Times New Roman"/>
              </a:rPr>
              <a:t>, </a:t>
            </a:r>
            <a:r>
              <a:rPr lang="ru-RU" sz="5400" dirty="0" err="1">
                <a:latin typeface="Times New Roman"/>
                <a:ea typeface="Times New Roman"/>
              </a:rPr>
              <a:t>Н.А.Лукина</a:t>
            </a:r>
            <a:r>
              <a:rPr lang="ru-RU" sz="5400" dirty="0">
                <a:latin typeface="Times New Roman"/>
                <a:ea typeface="Times New Roman"/>
              </a:rPr>
              <a:t>. «Диагностика развития ребенка 4-5 лет»: И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 err="1">
                <a:latin typeface="Times New Roman"/>
                <a:ea typeface="Times New Roman"/>
              </a:rPr>
              <a:t>здательство</a:t>
            </a:r>
            <a:r>
              <a:rPr lang="ru-RU" sz="5400" dirty="0">
                <a:latin typeface="Times New Roman"/>
                <a:ea typeface="Times New Roman"/>
              </a:rPr>
              <a:t> «Паритет» СПб.2007.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5.	</a:t>
            </a:r>
            <a:r>
              <a:rPr lang="ru-RU" sz="5400" dirty="0" err="1">
                <a:latin typeface="Times New Roman"/>
                <a:ea typeface="Times New Roman"/>
              </a:rPr>
              <a:t>Ю.Соколова</a:t>
            </a:r>
            <a:r>
              <a:rPr lang="ru-RU" sz="5400" dirty="0">
                <a:latin typeface="Times New Roman"/>
                <a:ea typeface="Times New Roman"/>
              </a:rPr>
              <a:t>. «Тесты на интеллектуальное развитие ребенка четырех лет»; «</a:t>
            </a:r>
            <a:r>
              <a:rPr lang="ru-RU" sz="5400" dirty="0" err="1">
                <a:latin typeface="Times New Roman"/>
                <a:ea typeface="Times New Roman"/>
              </a:rPr>
              <a:t>Эксмо</a:t>
            </a:r>
            <a:r>
              <a:rPr lang="ru-RU" sz="5400" dirty="0">
                <a:latin typeface="Times New Roman"/>
                <a:ea typeface="Times New Roman"/>
              </a:rPr>
              <a:t>» М.2005.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6.	</a:t>
            </a:r>
            <a:r>
              <a:rPr lang="ru-RU" sz="5400" dirty="0" err="1">
                <a:latin typeface="Times New Roman"/>
                <a:ea typeface="Times New Roman"/>
              </a:rPr>
              <a:t>Ю.Соколова</a:t>
            </a:r>
            <a:r>
              <a:rPr lang="ru-RU" sz="5400" dirty="0">
                <a:latin typeface="Times New Roman"/>
                <a:ea typeface="Times New Roman"/>
              </a:rPr>
              <a:t>. «Тесты на интеллектуальное развитие ребенка пяти-шести лет»; «</a:t>
            </a:r>
            <a:r>
              <a:rPr lang="ru-RU" sz="5400" dirty="0" err="1">
                <a:latin typeface="Times New Roman"/>
                <a:ea typeface="Times New Roman"/>
              </a:rPr>
              <a:t>Эксмо</a:t>
            </a:r>
            <a:r>
              <a:rPr lang="ru-RU" sz="5400" dirty="0">
                <a:latin typeface="Times New Roman"/>
                <a:ea typeface="Times New Roman"/>
              </a:rPr>
              <a:t>» М.2004.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7.	</a:t>
            </a:r>
            <a:r>
              <a:rPr lang="ru-RU" sz="5400" dirty="0" err="1">
                <a:latin typeface="Times New Roman"/>
                <a:ea typeface="Times New Roman"/>
              </a:rPr>
              <a:t>Ю.Соколова</a:t>
            </a:r>
            <a:r>
              <a:rPr lang="ru-RU" sz="5400" dirty="0">
                <a:latin typeface="Times New Roman"/>
                <a:ea typeface="Times New Roman"/>
              </a:rPr>
              <a:t>. «Тесты на готовность к школе ребенка шести-семи лет»; «</a:t>
            </a:r>
            <a:r>
              <a:rPr lang="ru-RU" sz="5400" dirty="0" err="1">
                <a:latin typeface="Times New Roman"/>
                <a:ea typeface="Times New Roman"/>
              </a:rPr>
              <a:t>Эксмо</a:t>
            </a:r>
            <a:r>
              <a:rPr lang="ru-RU" sz="5400" dirty="0">
                <a:latin typeface="Times New Roman"/>
                <a:ea typeface="Times New Roman"/>
              </a:rPr>
              <a:t>» М.2005.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8.	А.Н. </a:t>
            </a:r>
            <a:r>
              <a:rPr lang="ru-RU" sz="5400" dirty="0" err="1">
                <a:latin typeface="Times New Roman"/>
                <a:ea typeface="Times New Roman"/>
              </a:rPr>
              <a:t>Веракса</a:t>
            </a:r>
            <a:r>
              <a:rPr lang="ru-RU" sz="5400" dirty="0">
                <a:latin typeface="Times New Roman"/>
                <a:ea typeface="Times New Roman"/>
              </a:rPr>
              <a:t>. «Индивидуальная психологическая диагностика ребенка 5-7 лет»; Издательство «Мозаика-Синтез» М.2009.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9.	</a:t>
            </a:r>
            <a:r>
              <a:rPr lang="ru-RU" sz="5400" dirty="0" err="1">
                <a:latin typeface="Times New Roman"/>
                <a:ea typeface="Times New Roman"/>
              </a:rPr>
              <a:t>К.Тейлор</a:t>
            </a:r>
            <a:r>
              <a:rPr lang="ru-RU" sz="5400" dirty="0">
                <a:latin typeface="Times New Roman"/>
                <a:ea typeface="Times New Roman"/>
              </a:rPr>
              <a:t>. «Психологические тесты и упражнения для детей»; Издательство «Апрель-Пресс» М.2005.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10.	 </a:t>
            </a:r>
            <a:r>
              <a:rPr lang="ru-RU" sz="5400" dirty="0" err="1">
                <a:latin typeface="Times New Roman"/>
                <a:ea typeface="Times New Roman"/>
              </a:rPr>
              <a:t>А.Л.Венгер</a:t>
            </a:r>
            <a:r>
              <a:rPr lang="ru-RU" sz="5400" dirty="0">
                <a:latin typeface="Times New Roman"/>
                <a:ea typeface="Times New Roman"/>
              </a:rPr>
              <a:t>. «Психологические рисуночные тесты»; Издательство «</a:t>
            </a:r>
            <a:r>
              <a:rPr lang="ru-RU" sz="5400" dirty="0" err="1">
                <a:latin typeface="Times New Roman"/>
                <a:ea typeface="Times New Roman"/>
              </a:rPr>
              <a:t>Владос</a:t>
            </a:r>
            <a:r>
              <a:rPr lang="ru-RU" sz="5400" dirty="0">
                <a:latin typeface="Times New Roman"/>
                <a:ea typeface="Times New Roman"/>
              </a:rPr>
              <a:t>-Пресс» М.2006.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11. </a:t>
            </a:r>
            <a:r>
              <a:rPr lang="ru-RU" sz="5400" dirty="0" err="1">
                <a:latin typeface="Times New Roman"/>
                <a:ea typeface="Times New Roman"/>
              </a:rPr>
              <a:t>Алямовская</a:t>
            </a:r>
            <a:r>
              <a:rPr lang="ru-RU" sz="5400" dirty="0">
                <a:latin typeface="Times New Roman"/>
                <a:ea typeface="Times New Roman"/>
              </a:rPr>
              <a:t>, В.Г. Современные подходы к оздоровлению детей в дошкольном образовательном учреждении /В.Г. </a:t>
            </a:r>
            <a:r>
              <a:rPr lang="ru-RU" sz="5400" dirty="0" err="1">
                <a:latin typeface="Times New Roman"/>
                <a:ea typeface="Times New Roman"/>
              </a:rPr>
              <a:t>Алямовская</a:t>
            </a:r>
            <a:r>
              <a:rPr lang="ru-RU" sz="5400" dirty="0">
                <a:latin typeface="Times New Roman"/>
                <a:ea typeface="Times New Roman"/>
              </a:rPr>
              <a:t> //Дошкольное образование. - 2004.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5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1866900" algn="l"/>
              </a:tabLst>
            </a:pPr>
            <a:endParaRPr lang="ru-RU" sz="6000" dirty="0">
              <a:latin typeface="Times New Roman"/>
              <a:ea typeface="Times New Roman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53695" algn="l"/>
              </a:tabLst>
            </a:pPr>
            <a:r>
              <a:rPr lang="ru-RU" sz="6600" dirty="0">
                <a:latin typeface="Times New Roman"/>
                <a:ea typeface="Times New Roman"/>
              </a:rPr>
              <a:t> </a:t>
            </a:r>
            <a:endParaRPr lang="ru-RU" sz="6000" dirty="0">
              <a:latin typeface="Times New Roman"/>
              <a:ea typeface="Times New Roman"/>
            </a:endParaRPr>
          </a:p>
          <a:p>
            <a:pPr algn="ctr" rtl="0"/>
            <a:r>
              <a:rPr lang="ru-RU" sz="6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Times New Roman"/>
                <a:cs typeface="Times New Roman"/>
              </a:rPr>
              <a:t> </a:t>
            </a:r>
            <a:endParaRPr lang="ru-RU" sz="6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611560" y="260649"/>
            <a:ext cx="2232248" cy="18722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8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4271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37707" y="1942858"/>
            <a:ext cx="8176992" cy="3960440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</a:bodyPr>
          <a:lstStyle/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Литература:</a:t>
            </a: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 smtClean="0">
                <a:latin typeface="Times New Roman"/>
                <a:ea typeface="Times New Roman"/>
              </a:rPr>
              <a:t>12. Калинина Т.В. Пальчиковые игры и </a:t>
            </a:r>
            <a:r>
              <a:rPr lang="ru-RU" sz="5400" dirty="0" err="1" smtClean="0">
                <a:latin typeface="Times New Roman"/>
                <a:ea typeface="Times New Roman"/>
              </a:rPr>
              <a:t>уражнения</a:t>
            </a:r>
            <a:r>
              <a:rPr lang="ru-RU" sz="5400" dirty="0" smtClean="0">
                <a:latin typeface="Times New Roman"/>
                <a:ea typeface="Times New Roman"/>
              </a:rPr>
              <a:t> для детей 2-7 лет. Изд.2-е.-Волгоград: Учитель. 2013.-151с. </a:t>
            </a: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 smtClean="0">
                <a:latin typeface="Times New Roman"/>
                <a:ea typeface="Times New Roman"/>
              </a:rPr>
              <a:t>13. Новые </a:t>
            </a:r>
            <a:r>
              <a:rPr lang="ru-RU" sz="5400" dirty="0" err="1" smtClean="0">
                <a:latin typeface="Times New Roman"/>
                <a:ea typeface="Times New Roman"/>
              </a:rPr>
              <a:t>здоровьесберегающие</a:t>
            </a:r>
            <a:r>
              <a:rPr lang="ru-RU" sz="5400" dirty="0" smtClean="0">
                <a:latin typeface="Times New Roman"/>
                <a:ea typeface="Times New Roman"/>
              </a:rPr>
              <a:t> технологии в образовании и воспитании детей. С. Чубарова, Г. Козловская, В. </a:t>
            </a:r>
            <a:r>
              <a:rPr lang="ru-RU" sz="5400" dirty="0" err="1" smtClean="0">
                <a:latin typeface="Times New Roman"/>
                <a:ea typeface="Times New Roman"/>
              </a:rPr>
              <a:t>Еремеева</a:t>
            </a:r>
            <a:r>
              <a:rPr lang="ru-RU" sz="5400" dirty="0" smtClean="0">
                <a:latin typeface="Times New Roman"/>
                <a:ea typeface="Times New Roman"/>
              </a:rPr>
              <a:t>// Развитие личности.-2008.</a:t>
            </a: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 smtClean="0">
                <a:latin typeface="Times New Roman"/>
                <a:ea typeface="Times New Roman"/>
              </a:rPr>
              <a:t>14. Подольская Е.И. Оздоровительная гимнастика: игровые комплексы. Вторая младшая группа.-Волгоград: Учитель, 2012.-127с</a:t>
            </a: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 smtClean="0">
                <a:latin typeface="Times New Roman"/>
                <a:ea typeface="Times New Roman"/>
              </a:rPr>
              <a:t>15. Смирнова Т.В. Ребенок познает мир (игровые занятия по формированию представлений о себе младших дошкольников) авт.-сост. Т.В. Смирнова.-Волгоград: </a:t>
            </a: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 </a:t>
            </a:r>
            <a:r>
              <a:rPr lang="ru-RU" sz="5400" dirty="0" smtClean="0">
                <a:latin typeface="Times New Roman"/>
                <a:ea typeface="Times New Roman"/>
              </a:rPr>
              <a:t>     Учитель, 2013.-167с.</a:t>
            </a: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 smtClean="0">
                <a:latin typeface="Times New Roman"/>
                <a:ea typeface="Times New Roman"/>
              </a:rPr>
              <a:t>16. Чубарова С., Козловская Г., </a:t>
            </a:r>
            <a:r>
              <a:rPr lang="ru-RU" sz="5400" dirty="0" err="1" smtClean="0">
                <a:latin typeface="Times New Roman"/>
                <a:ea typeface="Times New Roman"/>
              </a:rPr>
              <a:t>Еремеева</a:t>
            </a:r>
            <a:r>
              <a:rPr lang="ru-RU" sz="5400" dirty="0" smtClean="0">
                <a:latin typeface="Times New Roman"/>
                <a:ea typeface="Times New Roman"/>
              </a:rPr>
              <a:t> В. Новые </a:t>
            </a:r>
            <a:r>
              <a:rPr lang="ru-RU" sz="5400" dirty="0" err="1" smtClean="0">
                <a:latin typeface="Times New Roman"/>
                <a:ea typeface="Times New Roman"/>
              </a:rPr>
              <a:t>здоровьесберегающие</a:t>
            </a:r>
            <a:r>
              <a:rPr lang="ru-RU" sz="5400" dirty="0" smtClean="0">
                <a:latin typeface="Times New Roman"/>
                <a:ea typeface="Times New Roman"/>
              </a:rPr>
              <a:t> технологии в образовании и воспитании детей. Развитие личности.2003.</a:t>
            </a: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 smtClean="0">
                <a:latin typeface="Times New Roman"/>
                <a:ea typeface="Times New Roman"/>
              </a:rPr>
              <a:t>17. Ильина Н. 100 психологических тестов и упражнений для детей к подготовке к школе.</a:t>
            </a: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 smtClean="0">
                <a:latin typeface="Times New Roman"/>
                <a:ea typeface="Times New Roman"/>
              </a:rPr>
              <a:t>18. </a:t>
            </a:r>
            <a:r>
              <a:rPr lang="ru-RU" sz="5400" dirty="0" err="1" smtClean="0">
                <a:latin typeface="Times New Roman"/>
                <a:ea typeface="Times New Roman"/>
              </a:rPr>
              <a:t>Шарохина</a:t>
            </a:r>
            <a:r>
              <a:rPr lang="ru-RU" sz="5400" dirty="0" smtClean="0">
                <a:latin typeface="Times New Roman"/>
                <a:ea typeface="Times New Roman"/>
              </a:rPr>
              <a:t> В.Л. Коррекционно-развивающие занятия в младшей, средней, старшей группе: Конспекты занятий, демонстрационный и раздаточный материал.-</a:t>
            </a: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5400" dirty="0">
                <a:latin typeface="Times New Roman"/>
                <a:ea typeface="Times New Roman"/>
              </a:rPr>
              <a:t> </a:t>
            </a:r>
            <a:r>
              <a:rPr lang="ru-RU" sz="5400" dirty="0" smtClean="0">
                <a:latin typeface="Times New Roman"/>
                <a:ea typeface="Times New Roman"/>
              </a:rPr>
              <a:t>   М.: Прометей: Книголюб, 2002</a:t>
            </a: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5400" dirty="0">
              <a:latin typeface="Times New Roman"/>
              <a:ea typeface="Times New Roman"/>
            </a:endParaRPr>
          </a:p>
          <a:p>
            <a:pPr marL="359410" indent="-179705">
              <a:spcAft>
                <a:spcPts val="0"/>
              </a:spcAft>
              <a:tabLst>
                <a:tab pos="18034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5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1866900" algn="l"/>
              </a:tabLst>
            </a:pPr>
            <a:endParaRPr lang="ru-RU" sz="6000" dirty="0">
              <a:latin typeface="Times New Roman"/>
              <a:ea typeface="Times New Roman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53695" algn="l"/>
              </a:tabLst>
            </a:pPr>
            <a:r>
              <a:rPr lang="ru-RU" sz="6600" dirty="0">
                <a:latin typeface="Times New Roman"/>
                <a:ea typeface="Times New Roman"/>
              </a:rPr>
              <a:t> </a:t>
            </a:r>
            <a:endParaRPr lang="ru-RU" sz="6000" dirty="0">
              <a:latin typeface="Times New Roman"/>
              <a:ea typeface="Times New Roman"/>
            </a:endParaRPr>
          </a:p>
          <a:p>
            <a:pPr algn="ctr" rtl="0"/>
            <a:r>
              <a:rPr lang="ru-RU" sz="6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Times New Roman"/>
                <a:cs typeface="Times New Roman"/>
              </a:rPr>
              <a:t> </a:t>
            </a:r>
            <a:endParaRPr lang="ru-RU" sz="6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611560" y="260649"/>
            <a:ext cx="2232248" cy="18722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428604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Требования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к развивающей предметно-пространственной среде  кабинета педагога-психолога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 Развивающая предметно-пространственная среда должна обеспечивать возможность общения и совместной деятельности детей и взрослых </a:t>
            </a:r>
            <a:r>
              <a:rPr lang="ru-RU" sz="2000" b="1" dirty="0" smtClean="0">
                <a:solidFill>
                  <a:srgbClr val="002060"/>
                </a:solidFill>
              </a:rPr>
              <a:t>(в том числе детей разного возраста) </a:t>
            </a:r>
            <a:r>
              <a:rPr lang="ru-RU" sz="2000" dirty="0" smtClean="0">
                <a:solidFill>
                  <a:srgbClr val="002060"/>
                </a:solidFill>
              </a:rPr>
              <a:t>двигательной активности детей, а также </a:t>
            </a:r>
            <a:r>
              <a:rPr lang="ru-RU" sz="2000" b="1" dirty="0" smtClean="0">
                <a:solidFill>
                  <a:srgbClr val="002060"/>
                </a:solidFill>
              </a:rPr>
              <a:t>возможности для уединения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2. Развивающая предметно-пространственная среда  должна быть:   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 содержательно насыщенной;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 трансформируемой;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 полифункциональной;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 вариативной;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 доступной;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 безопасной. </a:t>
            </a:r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88640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764704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cs typeface="Arial" pitchFamily="34" charset="0"/>
              </a:rPr>
              <a:t>Кабинет педагога-психолога – специфичное помещение, </a:t>
            </a:r>
            <a:r>
              <a:rPr lang="ru-RU" sz="3200" b="1" dirty="0" smtClean="0">
                <a:cs typeface="Arial" pitchFamily="34" charset="0"/>
              </a:rPr>
              <a:t>основной целью </a:t>
            </a:r>
            <a:r>
              <a:rPr lang="ru-RU" sz="3200" dirty="0" smtClean="0">
                <a:cs typeface="Arial" pitchFamily="34" charset="0"/>
              </a:rPr>
              <a:t>которого является оказание психологической помощи субъектам образовательного процесса.</a:t>
            </a:r>
          </a:p>
          <a:p>
            <a:r>
              <a:rPr lang="ru-RU" sz="3200" dirty="0" smtClean="0">
                <a:cs typeface="Arial" pitchFamily="34" charset="0"/>
              </a:rPr>
              <a:t> С другой стороны - это часть развивающей предметной среды в ДОУ. </a:t>
            </a:r>
            <a:endParaRPr lang="ru-RU" sz="2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404664"/>
            <a:ext cx="80010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</a:t>
            </a:r>
            <a:r>
              <a:rPr lang="ru-RU" sz="2400" b="1" dirty="0" smtClean="0"/>
              <a:t>Задачи</a:t>
            </a:r>
            <a:r>
              <a:rPr lang="ru-RU" sz="2400" dirty="0" smtClean="0"/>
              <a:t> осуществляемые педагогом-психологом в кабинете: педагог-психолог выявляет скрытые причины некоторых детских неудач, поступков, нарушение развития психических процессов, эмоциональной сферы и особенностей поведения (для того чтобы вместе с родителями и другими специалистами ДОУ помочь ребенку справиться с ними еще до школы).</a:t>
            </a:r>
          </a:p>
          <a:p>
            <a:pPr algn="just"/>
            <a:r>
              <a:rPr lang="ru-RU" sz="2400" dirty="0" smtClean="0"/>
              <a:t>Повышение эффективности просветительской, диагностической и коррекционно-развивающей работы.</a:t>
            </a:r>
          </a:p>
          <a:p>
            <a:pPr algn="just"/>
            <a:r>
              <a:rPr lang="ru-RU" sz="2400" dirty="0" smtClean="0"/>
              <a:t>Предоставление профилактических мероприятий, направленных на снятие </a:t>
            </a:r>
          </a:p>
          <a:p>
            <a:pPr algn="just"/>
            <a:r>
              <a:rPr lang="ru-RU" sz="2400" dirty="0" err="1" smtClean="0"/>
              <a:t>психоэмоционального</a:t>
            </a:r>
            <a:r>
              <a:rPr lang="ru-RU" sz="2400" dirty="0" smtClean="0"/>
              <a:t> напряжения </a:t>
            </a:r>
          </a:p>
          <a:p>
            <a:pPr algn="just"/>
            <a:r>
              <a:rPr lang="ru-RU" sz="2400" dirty="0" smtClean="0"/>
              <a:t>у детей и взрослых.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88641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Функции   предметно- пространственной среды</a:t>
            </a:r>
          </a:p>
          <a:p>
            <a:pPr algn="ctr"/>
            <a:endParaRPr lang="ru-RU" sz="2800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20689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Информационная</a:t>
            </a:r>
            <a:r>
              <a:rPr lang="ru-RU" sz="2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– каждый предмет несет определенные сведения об окружающем мире, становится средством передачи социального опыта.</a:t>
            </a:r>
            <a:endParaRPr lang="ru-RU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Стимулирующая</a:t>
            </a:r>
            <a:r>
              <a:rPr lang="ru-RU" sz="2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– должна быть мобильной и динамичной. В ее организации педагогу- психологу  необходимо учитывать «зону ближайшего развития», возрастные, индивидуальные особенности ребенка, его потребности, стремления и способности.</a:t>
            </a:r>
            <a:endParaRPr lang="ru-RU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Развивающая</a:t>
            </a:r>
            <a:r>
              <a:rPr lang="ru-RU" sz="2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– сочетание традиционных       и новых, необычных компонентов, что обеспечивает                        преемственность  развития деятельности                                           от простых ее форм к более сложным.</a:t>
            </a:r>
            <a:endParaRPr lang="ru-RU" sz="2400" dirty="0" smtClean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548680"/>
            <a:ext cx="83930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Характеристика рабочего кабинета </a:t>
            </a:r>
          </a:p>
          <a:p>
            <a:pPr algn="ctr"/>
            <a:r>
              <a:rPr lang="ru-RU" sz="2800" b="1" dirty="0" smtClean="0"/>
              <a:t>педагога-психолога.</a:t>
            </a:r>
            <a:endParaRPr lang="ru-RU" sz="2800" dirty="0" smtClean="0"/>
          </a:p>
          <a:p>
            <a:r>
              <a:rPr lang="ru-RU" sz="2400" dirty="0" smtClean="0"/>
              <a:t>Кабинет имеет площадь 8 кв.м. </a:t>
            </a:r>
          </a:p>
          <a:p>
            <a:r>
              <a:rPr lang="ru-RU" sz="2400" dirty="0" smtClean="0"/>
              <a:t>Количество рабочих мест – 1. </a:t>
            </a:r>
          </a:p>
          <a:p>
            <a:r>
              <a:rPr lang="ru-RU" sz="2400" dirty="0" smtClean="0"/>
              <a:t>Кабинет предназначен для проведения индивидуального обследования, для консультаций родителей и педагогов, для проведения индивидуальных и групповых занятий (не более 6 человек), для работы с документами (обработка и интерпретация результатов обследования, оформление рабочей документации, планирование</a:t>
            </a:r>
          </a:p>
          <a:p>
            <a:r>
              <a:rPr lang="ru-RU" sz="2400" dirty="0" smtClean="0"/>
              <a:t> рабочей деятельности).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357166"/>
            <a:ext cx="778674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</a:p>
          <a:p>
            <a:pPr algn="ctr"/>
            <a:r>
              <a:rPr lang="ru-RU" sz="2800" b="1" dirty="0" smtClean="0"/>
              <a:t>Зонирование кабинета</a:t>
            </a:r>
          </a:p>
          <a:p>
            <a:pPr algn="ctr"/>
            <a:endParaRPr lang="ru-RU" sz="2800" b="1" dirty="0" smtClean="0"/>
          </a:p>
          <a:p>
            <a:r>
              <a:rPr lang="ru-RU" sz="2400" dirty="0" smtClean="0"/>
              <a:t>    С учётом задач работы педагога-психолога помещение территориально включает в себя несколько зон, каждая из которых имеет специфическое назначение и соответствующее оснащение. Рабочий кабинет педагога-психолога включает в себя зону консультативной работы, зону игровой терапии, зону организационно-планирующей деятельности, </a:t>
            </a:r>
          </a:p>
          <a:p>
            <a:r>
              <a:rPr lang="ru-RU" sz="2400" dirty="0" smtClean="0"/>
              <a:t>зону развивающих занятий.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260648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Краткое содержание зон кабинета</a:t>
            </a:r>
          </a:p>
          <a:p>
            <a:pPr algn="ctr"/>
            <a:endParaRPr lang="ru-RU" sz="2000" b="1" dirty="0" smtClean="0"/>
          </a:p>
          <a:p>
            <a:r>
              <a:rPr lang="ru-RU" dirty="0" smtClean="0"/>
              <a:t> </a:t>
            </a:r>
            <a:r>
              <a:rPr lang="ru-RU" sz="2400" b="1" i="1" dirty="0" smtClean="0">
                <a:solidFill>
                  <a:srgbClr val="FFC000"/>
                </a:solidFill>
              </a:rPr>
              <a:t>Консультативная зона и рабочая зона: </a:t>
            </a:r>
            <a:r>
              <a:rPr lang="ru-RU" sz="2000" dirty="0" smtClean="0"/>
              <a:t>письменный стол, 2 стула, шкаф для хранения методических материалов, дидактических игр, игрушек, библиотека. 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407633">
            <a:off x="1358046" y="2475887"/>
            <a:ext cx="2345352" cy="312713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2204864"/>
            <a:ext cx="2826313" cy="3768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Весна природа картинки дет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332657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60648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</a:rPr>
              <a:t>Зона развивающих занятий</a:t>
            </a:r>
            <a:r>
              <a:rPr lang="ru-RU" sz="2400" b="1" dirty="0" smtClean="0">
                <a:solidFill>
                  <a:srgbClr val="FFFF00"/>
                </a:solidFill>
              </a:rPr>
              <a:t>:</a:t>
            </a:r>
            <a:r>
              <a:rPr lang="ru-RU" sz="2400" dirty="0" smtClean="0">
                <a:solidFill>
                  <a:srgbClr val="FFFF00"/>
                </a:solidFill>
              </a:rPr>
              <a:t>   </a:t>
            </a:r>
            <a:r>
              <a:rPr lang="ru-RU" sz="2000" dirty="0" smtClean="0"/>
              <a:t>2 стола , стулья (детские), ковёр.                           </a:t>
            </a:r>
            <a:endParaRPr lang="ru-RU" sz="2000" b="1" i="1" dirty="0" smtClean="0"/>
          </a:p>
          <a:p>
            <a:r>
              <a:rPr lang="ru-RU" dirty="0" smtClean="0"/>
              <a:t>                       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836712"/>
            <a:ext cx="3726414" cy="4968552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634726">
            <a:off x="5512976" y="1259666"/>
            <a:ext cx="257175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662</Words>
  <Application>Microsoft Office PowerPoint</Application>
  <PresentationFormat>Экран (4:3)</PresentationFormat>
  <Paragraphs>158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Алексей</cp:lastModifiedBy>
  <cp:revision>75</cp:revision>
  <dcterms:created xsi:type="dcterms:W3CDTF">2015-03-31T15:17:54Z</dcterms:created>
  <dcterms:modified xsi:type="dcterms:W3CDTF">2021-04-05T16:38:35Z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472801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